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Merriweather Sans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erriweatherSans-regular.fntdata"/><Relationship Id="rId25" Type="http://schemas.openxmlformats.org/officeDocument/2006/relationships/slide" Target="slides/slide20.xml"/><Relationship Id="rId28" Type="http://schemas.openxmlformats.org/officeDocument/2006/relationships/font" Target="fonts/MerriweatherSans-italic.fntdata"/><Relationship Id="rId27" Type="http://schemas.openxmlformats.org/officeDocument/2006/relationships/font" Target="fonts/Merriweather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8bc3b6b2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author sets k_0 to 4, which means that the ROI of w×h=224×224 should be cut out from P4.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the scale of the ROI is less than 224 (say 112 * 112), k = k_0-1 = 4-1 = 3, which means that it is generated from a higher resolution P_3.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addition, the k value is rounded to prevent the result from being an integer.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58bc3b6b2c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8bc3b6b2c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58bc3b6b2c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58bc3b6b2c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8bc3b6b2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58bc3b6b2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58bc3b6b2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8bfeab15b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8bfeab15b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58bfeab15b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</a:t>
            </a:r>
            <a:r>
              <a:rPr lang="en"/>
              <a:t>ifferent version bring trouble when building and running</a:t>
            </a:r>
            <a:endParaRPr/>
          </a:p>
        </p:txBody>
      </p:sp>
      <p:sp>
        <p:nvSpPr>
          <p:cNvPr id="315" name="Google Shape;31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8bba92d3a_3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58bba92d3a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58bba92d3a_3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8bba92d3a_4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58bba92d3a_4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58bba92d3a_4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8bba92d3a_3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58bba92d3a_3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</a:rPr>
              <a:t># of bbox generated by yolo does match mask’s count in ground truth</a:t>
            </a:r>
            <a:endParaRPr/>
          </a:p>
        </p:txBody>
      </p:sp>
      <p:sp>
        <p:nvSpPr>
          <p:cNvPr id="377" name="Google Shape;377;g58bba92d3a_3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8bfeab15b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8bfeab15b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58bfeab15b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8bfeab15b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8bfeab15b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58bfeab15b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bba92d3a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bba92d3a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58bba92d3a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8bba92d3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8bba92d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58bba92d3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8bfeab15b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8bfeab15b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58bfeab15b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竖排标题与文本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ctrTitle"/>
          </p:nvPr>
        </p:nvSpPr>
        <p:spPr>
          <a:xfrm>
            <a:off x="78739" y="7620"/>
            <a:ext cx="12034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multimodallearning/pytorch-mask-rcnn" TargetMode="External"/><Relationship Id="rId4" Type="http://schemas.openxmlformats.org/officeDocument/2006/relationships/hyperlink" Target="https://github.com/ultralytics/yolov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597126" y="668062"/>
            <a:ext cx="4682021" cy="112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Yolo mask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597126" y="5852160"/>
            <a:ext cx="6815610" cy="37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Huaiyu Zheng</a:t>
            </a:r>
            <a:r>
              <a:rPr lang="en" sz="2400">
                <a:solidFill>
                  <a:srgbClr val="3F3F3F"/>
                </a:solidFill>
              </a:rPr>
              <a:t>,</a:t>
            </a:r>
            <a:r>
              <a:rPr b="0" i="0" lang="en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Zhiyang Liu</a:t>
            </a:r>
            <a:r>
              <a:rPr lang="en" sz="2400">
                <a:solidFill>
                  <a:srgbClr val="3F3F3F"/>
                </a:solidFill>
              </a:rPr>
              <a:t>,</a:t>
            </a:r>
            <a:r>
              <a:rPr b="0" i="0" lang="en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Yaofei Wang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597132" y="5334650"/>
            <a:ext cx="2316755" cy="517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2019.04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192" y="1998239"/>
            <a:ext cx="5380736" cy="302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dn-images-1.medium.com/max/1400/1*UvGM-OSoebgJDYAjNwX26w.png" id="252" name="Google Shape;252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35604" t="0"/>
          <a:stretch/>
        </p:blipFill>
        <p:spPr>
          <a:xfrm>
            <a:off x="358275" y="1192025"/>
            <a:ext cx="4874100" cy="53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-images-1.medium.com/max/1800/1*aMRoAN7CtD1gdzTaZIT5gA.png" id="253" name="Google Shape;25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1294" y="1514931"/>
            <a:ext cx="47625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-images-1.medium.com/max/1800/1*HjxtbT3QNpd_W2QU28P_XA.png" id="254" name="Google Shape;25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1642" y="4449490"/>
            <a:ext cx="4118709" cy="54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743419" y="424223"/>
            <a:ext cx="32433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n" sz="3200">
                <a:solidFill>
                  <a:srgbClr val="3F3F3F"/>
                </a:solidFill>
              </a:rPr>
              <a:t>FPN</a:t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5962150" y="5167025"/>
            <a:ext cx="2615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31F20"/>
                </a:solidFill>
              </a:rPr>
              <a:t>K0 = 3</a:t>
            </a:r>
            <a:endParaRPr sz="1800">
              <a:solidFill>
                <a:srgbClr val="231F2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743418" y="424222"/>
            <a:ext cx="114813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n" sz="3200">
                <a:solidFill>
                  <a:srgbClr val="3F3F3F"/>
                </a:solidFill>
              </a:rPr>
              <a:t>ROI align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418" y="3128854"/>
            <a:ext cx="3998820" cy="3180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Vn3z8FgbH0Au4QmFBqT7O2yEt_aIDc4ZBks6uI7w49s4X02Edg8CKsB6OE8DV4WoLDP4DA3ltJJOriNVD0U1eLQcm6ffEDk8wSn4XnChs2usC_Mliiq6HKhHa4hbmZk_2VnWHpZGUtZvX5HEzA" id="264" name="Google Shape;26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6507" y="1580839"/>
            <a:ext cx="7165790" cy="280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/>
          <p:nvPr/>
        </p:nvSpPr>
        <p:spPr>
          <a:xfrm>
            <a:off x="177350" y="2682250"/>
            <a:ext cx="1521300" cy="949200"/>
          </a:xfrm>
          <a:prstGeom prst="flowChartAlternateProcess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/>
              <a:t>Cropped feature</a:t>
            </a:r>
            <a:endParaRPr sz="1800"/>
          </a:p>
        </p:txBody>
      </p:sp>
      <p:sp>
        <p:nvSpPr>
          <p:cNvPr id="271" name="Google Shape;271;p36"/>
          <p:cNvSpPr/>
          <p:nvPr/>
        </p:nvSpPr>
        <p:spPr>
          <a:xfrm>
            <a:off x="7513550" y="3008475"/>
            <a:ext cx="1227000" cy="949200"/>
          </a:xfrm>
          <a:prstGeom prst="flowChartAlternateProcess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predicted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mask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743419" y="424223"/>
            <a:ext cx="3243366" cy="578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How this work</a:t>
            </a:r>
            <a:endParaRPr/>
          </a:p>
        </p:txBody>
      </p:sp>
      <p:cxnSp>
        <p:nvCxnSpPr>
          <p:cNvPr id="273" name="Google Shape;273;p36"/>
          <p:cNvCxnSpPr/>
          <p:nvPr/>
        </p:nvCxnSpPr>
        <p:spPr>
          <a:xfrm>
            <a:off x="1816433" y="3177903"/>
            <a:ext cx="488700" cy="15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4" name="Google Shape;274;p36"/>
          <p:cNvSpPr/>
          <p:nvPr/>
        </p:nvSpPr>
        <p:spPr>
          <a:xfrm>
            <a:off x="4120675" y="2320939"/>
            <a:ext cx="286200" cy="1728900"/>
          </a:xfrm>
          <a:prstGeom prst="flowChartAlternateProcess">
            <a:avLst/>
          </a:prstGeom>
          <a:solidFill>
            <a:srgbClr val="548135">
              <a:alpha val="4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6"/>
          <p:cNvSpPr/>
          <p:nvPr/>
        </p:nvSpPr>
        <p:spPr>
          <a:xfrm>
            <a:off x="4625013" y="2320938"/>
            <a:ext cx="286200" cy="1728900"/>
          </a:xfrm>
          <a:prstGeom prst="flowChartAlternateProcess">
            <a:avLst/>
          </a:prstGeom>
          <a:solidFill>
            <a:srgbClr val="548135">
              <a:alpha val="4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5152363" y="2320962"/>
            <a:ext cx="286200" cy="1728900"/>
          </a:xfrm>
          <a:prstGeom prst="flowChartAlternateProcess">
            <a:avLst/>
          </a:prstGeom>
          <a:solidFill>
            <a:srgbClr val="548135">
              <a:alpha val="4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6"/>
          <p:cNvSpPr/>
          <p:nvPr/>
        </p:nvSpPr>
        <p:spPr>
          <a:xfrm>
            <a:off x="5734422" y="2062791"/>
            <a:ext cx="370200" cy="2245200"/>
          </a:xfrm>
          <a:prstGeom prst="flowChartAlternateProcess">
            <a:avLst/>
          </a:prstGeom>
          <a:solidFill>
            <a:srgbClr val="7030A0">
              <a:alpha val="4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6"/>
          <p:cNvSpPr/>
          <p:nvPr/>
        </p:nvSpPr>
        <p:spPr>
          <a:xfrm>
            <a:off x="6504859" y="2320962"/>
            <a:ext cx="286200" cy="1728900"/>
          </a:xfrm>
          <a:prstGeom prst="flowChartAlternateProcess">
            <a:avLst/>
          </a:prstGeom>
          <a:solidFill>
            <a:srgbClr val="548135">
              <a:alpha val="4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3416525" y="4406175"/>
            <a:ext cx="861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231F20"/>
                </a:solidFill>
              </a:rPr>
              <a:t> </a:t>
            </a:r>
            <a:r>
              <a:rPr lang="en" sz="1800">
                <a:solidFill>
                  <a:srgbClr val="231F20"/>
                </a:solidFill>
              </a:rPr>
              <a:t>C1</a:t>
            </a:r>
            <a:endParaRPr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5491447" y="4412675"/>
            <a:ext cx="9468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deconv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3868049" y="4412675"/>
            <a:ext cx="713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C2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369088" y="4412675"/>
            <a:ext cx="713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231F20"/>
                </a:solidFill>
              </a:rPr>
              <a:t> C3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4907002" y="4412666"/>
            <a:ext cx="713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231F20"/>
                </a:solidFill>
              </a:rPr>
              <a:t> C4</a:t>
            </a:r>
            <a:endParaRPr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6249272" y="4412674"/>
            <a:ext cx="713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231F20"/>
                </a:solidFill>
              </a:rPr>
              <a:t> C5</a:t>
            </a:r>
            <a:endParaRPr i="0" sz="1800" u="none" cap="none" strike="noStrike">
              <a:solidFill>
                <a:schemeClr val="dk1"/>
              </a:solidFill>
            </a:endParaRPr>
          </a:p>
        </p:txBody>
      </p:sp>
      <p:cxnSp>
        <p:nvCxnSpPr>
          <p:cNvPr id="285" name="Google Shape;285;p36"/>
          <p:cNvCxnSpPr/>
          <p:nvPr/>
        </p:nvCxnSpPr>
        <p:spPr>
          <a:xfrm>
            <a:off x="6962697" y="3490203"/>
            <a:ext cx="4518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6" name="Google Shape;286;p36"/>
          <p:cNvSpPr/>
          <p:nvPr/>
        </p:nvSpPr>
        <p:spPr>
          <a:xfrm>
            <a:off x="613679" y="5542780"/>
            <a:ext cx="54049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 the mask branch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2044925" y="4329975"/>
            <a:ext cx="1227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31F20"/>
                </a:solidFill>
              </a:rPr>
              <a:t>RoiAlign</a:t>
            </a:r>
            <a:endParaRPr i="0" sz="1800" u="none" cap="none" strike="noStrike">
              <a:solidFill>
                <a:schemeClr val="dk1"/>
              </a:solidFill>
            </a:endParaRPr>
          </a:p>
        </p:txBody>
      </p:sp>
      <p:cxnSp>
        <p:nvCxnSpPr>
          <p:cNvPr id="288" name="Google Shape;288;p36"/>
          <p:cNvCxnSpPr/>
          <p:nvPr/>
        </p:nvCxnSpPr>
        <p:spPr>
          <a:xfrm>
            <a:off x="2987133" y="3177903"/>
            <a:ext cx="488700" cy="15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9" name="Google Shape;289;p36"/>
          <p:cNvSpPr/>
          <p:nvPr/>
        </p:nvSpPr>
        <p:spPr>
          <a:xfrm>
            <a:off x="10815526" y="3092250"/>
            <a:ext cx="817800" cy="8409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loss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2422929" y="2062800"/>
            <a:ext cx="370200" cy="2245200"/>
          </a:xfrm>
          <a:prstGeom prst="flowChartAlternateProcess">
            <a:avLst/>
          </a:prstGeom>
          <a:solidFill>
            <a:srgbClr val="7030A0">
              <a:alpha val="4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3617050" y="2320939"/>
            <a:ext cx="286200" cy="1728900"/>
          </a:xfrm>
          <a:prstGeom prst="flowChartAlternateProcess">
            <a:avLst/>
          </a:prstGeom>
          <a:solidFill>
            <a:srgbClr val="548135">
              <a:alpha val="4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36"/>
          <p:cNvCxnSpPr/>
          <p:nvPr/>
        </p:nvCxnSpPr>
        <p:spPr>
          <a:xfrm>
            <a:off x="8822258" y="3490203"/>
            <a:ext cx="488700" cy="15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3" name="Google Shape;293;p36"/>
          <p:cNvSpPr/>
          <p:nvPr/>
        </p:nvSpPr>
        <p:spPr>
          <a:xfrm>
            <a:off x="9392654" y="2055675"/>
            <a:ext cx="370200" cy="2245200"/>
          </a:xfrm>
          <a:prstGeom prst="flowChartAlternateProcess">
            <a:avLst/>
          </a:prstGeom>
          <a:solidFill>
            <a:srgbClr val="7030A0">
              <a:alpha val="4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8129450" y="4501350"/>
            <a:ext cx="2615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31F20"/>
                </a:solidFill>
              </a:rPr>
              <a:t>Binary</a:t>
            </a:r>
            <a:r>
              <a:rPr i="0" lang="en" sz="1800" u="none" cap="none" strike="noStrike">
                <a:solidFill>
                  <a:srgbClr val="231F20"/>
                </a:solidFill>
              </a:rPr>
              <a:t> </a:t>
            </a:r>
            <a:r>
              <a:rPr lang="en" sz="1800">
                <a:solidFill>
                  <a:srgbClr val="231F20"/>
                </a:solidFill>
              </a:rPr>
              <a:t>Cross Entropy</a:t>
            </a:r>
            <a:endParaRPr sz="1800">
              <a:solidFill>
                <a:srgbClr val="231F2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31F20"/>
              </a:solidFill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7513550" y="1306450"/>
            <a:ext cx="1227000" cy="9492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ground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truth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mask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" name="Google Shape;296;p36"/>
          <p:cNvCxnSpPr>
            <a:stCxn id="295" idx="3"/>
            <a:endCxn id="293" idx="1"/>
          </p:cNvCxnSpPr>
          <p:nvPr/>
        </p:nvCxnSpPr>
        <p:spPr>
          <a:xfrm>
            <a:off x="8740550" y="1781050"/>
            <a:ext cx="652200" cy="13971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6"/>
          <p:cNvCxnSpPr/>
          <p:nvPr/>
        </p:nvCxnSpPr>
        <p:spPr>
          <a:xfrm>
            <a:off x="10005333" y="3505203"/>
            <a:ext cx="488700" cy="15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/>
        </p:nvSpPr>
        <p:spPr>
          <a:xfrm>
            <a:off x="743418" y="424222"/>
            <a:ext cx="114813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060" y="2392040"/>
            <a:ext cx="60706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/>
          <p:nvPr/>
        </p:nvSpPr>
        <p:spPr>
          <a:xfrm>
            <a:off x="743418" y="1580839"/>
            <a:ext cx="3426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for mask term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/>
        </p:nvSpPr>
        <p:spPr>
          <a:xfrm>
            <a:off x="3754950" y="1539578"/>
            <a:ext cx="4682100" cy="3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n" sz="5400">
                <a:solidFill>
                  <a:srgbClr val="3F3F3F"/>
                </a:solidFill>
              </a:rPr>
              <a:t>Experiment</a:t>
            </a:r>
            <a:endParaRPr b="1" sz="5400"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n" sz="5400">
                <a:solidFill>
                  <a:srgbClr val="3F3F3F"/>
                </a:solidFill>
              </a:rPr>
              <a:t>details</a:t>
            </a:r>
            <a:endParaRPr b="1" sz="54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/>
        </p:nvSpPr>
        <p:spPr>
          <a:xfrm>
            <a:off x="743418" y="424222"/>
            <a:ext cx="11481277" cy="11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lang="en" sz="3200">
                <a:solidFill>
                  <a:srgbClr val="3F3F3F"/>
                </a:solidFill>
              </a:rPr>
              <a:t>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39"/>
          <p:cNvGrpSpPr/>
          <p:nvPr/>
        </p:nvGrpSpPr>
        <p:grpSpPr>
          <a:xfrm>
            <a:off x="4634352" y="1253547"/>
            <a:ext cx="5286888" cy="1840174"/>
            <a:chOff x="1052952" y="1634547"/>
            <a:chExt cx="5286888" cy="1840174"/>
          </a:xfrm>
        </p:grpSpPr>
        <p:sp>
          <p:nvSpPr>
            <p:cNvPr id="319" name="Google Shape;319;p39"/>
            <p:cNvSpPr txBox="1"/>
            <p:nvPr/>
          </p:nvSpPr>
          <p:spPr>
            <a:xfrm>
              <a:off x="1052952" y="2274897"/>
              <a:ext cx="21522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rgbClr val="3A3838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coco 2014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3205241" y="1634547"/>
              <a:ext cx="45719" cy="1840174"/>
            </a:xfrm>
            <a:prstGeom prst="leftBracket">
              <a:avLst>
                <a:gd fmla="val 8333" name="adj"/>
              </a:avLst>
            </a:pr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3462529" y="1654810"/>
              <a:ext cx="2743199" cy="620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231F20"/>
                  </a:solidFill>
                  <a:latin typeface="Open Sans"/>
                  <a:ea typeface="Open Sans"/>
                  <a:cs typeface="Open Sans"/>
                  <a:sym typeface="Open Sans"/>
                </a:rPr>
                <a:t> train           15k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3462528" y="3002463"/>
              <a:ext cx="2877312" cy="3820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231F20"/>
                  </a:solidFill>
                  <a:latin typeface="Open Sans"/>
                  <a:ea typeface="Open Sans"/>
                  <a:cs typeface="Open Sans"/>
                  <a:sym typeface="Open Sans"/>
                </a:rPr>
                <a:t> validation  5k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39"/>
          <p:cNvSpPr/>
          <p:nvPr/>
        </p:nvSpPr>
        <p:spPr>
          <a:xfrm>
            <a:off x="3829050" y="5142925"/>
            <a:ext cx="101013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3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https://github.com/multimodallearning/pytorch-mask-rcnn</a:t>
            </a:r>
            <a:endParaRPr sz="2400">
              <a:solidFill>
                <a:srgbClr val="333333"/>
              </a:solidFill>
            </a:endParaRPr>
          </a:p>
          <a:p>
            <a:pPr indent="-133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PyTorch 0.4, CUDA 9.0</a:t>
            </a:r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210016" y="1866325"/>
            <a:ext cx="34713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000">
                <a:solidFill>
                  <a:srgbClr val="333333"/>
                </a:solidFill>
              </a:rPr>
              <a:t>Dataset: </a:t>
            </a:r>
            <a:endParaRPr sz="3000">
              <a:solidFill>
                <a:srgbClr val="333333"/>
              </a:solidFill>
            </a:endParaRPr>
          </a:p>
        </p:txBody>
      </p:sp>
      <p:sp>
        <p:nvSpPr>
          <p:cNvPr id="325" name="Google Shape;325;p39"/>
          <p:cNvSpPr/>
          <p:nvPr/>
        </p:nvSpPr>
        <p:spPr>
          <a:xfrm>
            <a:off x="210016" y="3542725"/>
            <a:ext cx="34713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000">
                <a:solidFill>
                  <a:srgbClr val="333333"/>
                </a:solidFill>
              </a:rPr>
              <a:t>Yolo</a:t>
            </a:r>
            <a:r>
              <a:rPr lang="en" sz="3000">
                <a:solidFill>
                  <a:srgbClr val="333333"/>
                </a:solidFill>
              </a:rPr>
              <a:t>: </a:t>
            </a:r>
            <a:endParaRPr sz="3000">
              <a:solidFill>
                <a:srgbClr val="333333"/>
              </a:solidFill>
            </a:endParaRPr>
          </a:p>
        </p:txBody>
      </p:sp>
      <p:sp>
        <p:nvSpPr>
          <p:cNvPr id="326" name="Google Shape;326;p39"/>
          <p:cNvSpPr/>
          <p:nvPr/>
        </p:nvSpPr>
        <p:spPr>
          <a:xfrm>
            <a:off x="210023" y="5142925"/>
            <a:ext cx="26283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000">
                <a:solidFill>
                  <a:srgbClr val="333333"/>
                </a:solidFill>
              </a:rPr>
              <a:t>Mask RCNN</a:t>
            </a:r>
            <a:r>
              <a:rPr lang="en" sz="3000">
                <a:solidFill>
                  <a:srgbClr val="333333"/>
                </a:solidFill>
              </a:rPr>
              <a:t>: </a:t>
            </a:r>
            <a:endParaRPr sz="3000">
              <a:solidFill>
                <a:srgbClr val="333333"/>
              </a:solidFill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3829050" y="3542725"/>
            <a:ext cx="82296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3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https://github.com/ultralytics/yolov3</a:t>
            </a:r>
            <a:endParaRPr sz="2400">
              <a:solidFill>
                <a:srgbClr val="333333"/>
              </a:solidFill>
            </a:endParaRPr>
          </a:p>
          <a:p>
            <a:pPr indent="-133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PyTorch 1.0</a:t>
            </a:r>
            <a:endParaRPr/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/>
          <p:nvPr/>
        </p:nvSpPr>
        <p:spPr>
          <a:xfrm>
            <a:off x="7611725" y="3495775"/>
            <a:ext cx="1933800" cy="9150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bbox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feature maps</a:t>
            </a:r>
            <a:endParaRPr sz="1800"/>
          </a:p>
        </p:txBody>
      </p:sp>
      <p:sp>
        <p:nvSpPr>
          <p:cNvPr id="334" name="Google Shape;334;p40"/>
          <p:cNvSpPr txBox="1"/>
          <p:nvPr/>
        </p:nvSpPr>
        <p:spPr>
          <a:xfrm>
            <a:off x="743425" y="405350"/>
            <a:ext cx="3322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0"/>
          <p:cNvSpPr/>
          <p:nvPr/>
        </p:nvSpPr>
        <p:spPr>
          <a:xfrm>
            <a:off x="743425" y="1448175"/>
            <a:ext cx="91863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333333"/>
                </a:solidFill>
              </a:rPr>
              <a:t>Two-stage instead of</a:t>
            </a:r>
            <a:r>
              <a:rPr lang="en" sz="2400">
                <a:solidFill>
                  <a:srgbClr val="333333"/>
                </a:solidFill>
              </a:rPr>
              <a:t> en</a:t>
            </a:r>
            <a:r>
              <a:rPr lang="en" sz="2400">
                <a:solidFill>
                  <a:srgbClr val="333333"/>
                </a:solidFill>
              </a:rPr>
              <a:t>d-to-end training</a:t>
            </a:r>
            <a:endParaRPr sz="2400">
              <a:solidFill>
                <a:srgbClr val="33333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40"/>
          <p:cNvPicPr preferRelativeResize="0"/>
          <p:nvPr/>
        </p:nvPicPr>
        <p:blipFill rotWithShape="1">
          <a:blip r:embed="rId3">
            <a:alphaModFix/>
          </a:blip>
          <a:srcRect b="6104" l="0" r="0" t="1396"/>
          <a:stretch/>
        </p:blipFill>
        <p:spPr>
          <a:xfrm>
            <a:off x="413250" y="2660174"/>
            <a:ext cx="6633447" cy="3405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40"/>
          <p:cNvCxnSpPr/>
          <p:nvPr/>
        </p:nvCxnSpPr>
        <p:spPr>
          <a:xfrm>
            <a:off x="6874860" y="3953358"/>
            <a:ext cx="4968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8" name="Google Shape;338;p40"/>
          <p:cNvSpPr/>
          <p:nvPr/>
        </p:nvSpPr>
        <p:spPr>
          <a:xfrm>
            <a:off x="5997350" y="2833325"/>
            <a:ext cx="626400" cy="26958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4113600" y="2955799"/>
            <a:ext cx="447000" cy="20253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2607125" y="3130950"/>
            <a:ext cx="310500" cy="13074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0"/>
          <p:cNvSpPr/>
          <p:nvPr/>
        </p:nvSpPr>
        <p:spPr>
          <a:xfrm rot="5400000">
            <a:off x="4387316" y="888837"/>
            <a:ext cx="249000" cy="3508800"/>
          </a:xfrm>
          <a:prstGeom prst="leftBracket">
            <a:avLst>
              <a:gd fmla="val 8333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40"/>
          <p:cNvCxnSpPr>
            <a:endCxn id="339" idx="0"/>
          </p:cNvCxnSpPr>
          <p:nvPr/>
        </p:nvCxnSpPr>
        <p:spPr>
          <a:xfrm flipH="1">
            <a:off x="4337100" y="2518699"/>
            <a:ext cx="3600" cy="437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40"/>
          <p:cNvCxnSpPr/>
          <p:nvPr/>
        </p:nvCxnSpPr>
        <p:spPr>
          <a:xfrm>
            <a:off x="9676324" y="3953353"/>
            <a:ext cx="4968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4" name="Google Shape;344;p40"/>
          <p:cNvSpPr/>
          <p:nvPr/>
        </p:nvSpPr>
        <p:spPr>
          <a:xfrm>
            <a:off x="10387980" y="3547225"/>
            <a:ext cx="1229400" cy="8124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Mask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Branch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2465199" y="4854475"/>
            <a:ext cx="879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13x13</a:t>
            </a:r>
            <a:endParaRPr/>
          </a:p>
        </p:txBody>
      </p:sp>
      <p:sp>
        <p:nvSpPr>
          <p:cNvPr id="346" name="Google Shape;346;p40"/>
          <p:cNvSpPr txBox="1"/>
          <p:nvPr/>
        </p:nvSpPr>
        <p:spPr>
          <a:xfrm>
            <a:off x="4065637" y="5585147"/>
            <a:ext cx="681900" cy="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26x26</a:t>
            </a:r>
            <a:endParaRPr/>
          </a:p>
        </p:txBody>
      </p:sp>
      <p:sp>
        <p:nvSpPr>
          <p:cNvPr id="347" name="Google Shape;347;p40"/>
          <p:cNvSpPr txBox="1"/>
          <p:nvPr/>
        </p:nvSpPr>
        <p:spPr>
          <a:xfrm>
            <a:off x="5997350" y="6065753"/>
            <a:ext cx="879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52x52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743418" y="424222"/>
            <a:ext cx="114813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743424" y="1460053"/>
            <a:ext cx="4244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333333"/>
                </a:solidFill>
              </a:rPr>
              <a:t>Bbox c</a:t>
            </a:r>
            <a:r>
              <a:rPr b="0" i="0" lang="en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oordinates transform</a:t>
            </a:r>
            <a:endParaRPr/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41"/>
          <p:cNvCxnSpPr/>
          <p:nvPr/>
        </p:nvCxnSpPr>
        <p:spPr>
          <a:xfrm>
            <a:off x="5974183" y="3443303"/>
            <a:ext cx="10800" cy="6591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6" name="Google Shape;356;p41"/>
          <p:cNvSpPr/>
          <p:nvPr/>
        </p:nvSpPr>
        <p:spPr>
          <a:xfrm>
            <a:off x="490225" y="2828875"/>
            <a:ext cx="3534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Prediction from YOLO: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1"/>
          <p:cNvSpPr/>
          <p:nvPr/>
        </p:nvSpPr>
        <p:spPr>
          <a:xfrm>
            <a:off x="4172225" y="2776775"/>
            <a:ext cx="3614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(center-x, center-y, w, h)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1"/>
          <p:cNvSpPr/>
          <p:nvPr/>
        </p:nvSpPr>
        <p:spPr>
          <a:xfrm>
            <a:off x="2944450" y="4102400"/>
            <a:ext cx="1197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NMS</a:t>
            </a:r>
            <a:r>
              <a:rPr lang="en" sz="24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p41"/>
          <p:cNvCxnSpPr/>
          <p:nvPr/>
        </p:nvCxnSpPr>
        <p:spPr>
          <a:xfrm>
            <a:off x="5974183" y="4663878"/>
            <a:ext cx="10800" cy="6591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0" name="Google Shape;360;p41"/>
          <p:cNvSpPr/>
          <p:nvPr/>
        </p:nvSpPr>
        <p:spPr>
          <a:xfrm>
            <a:off x="4898675" y="4102400"/>
            <a:ext cx="2314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(x1, y1, x2, y2)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1"/>
          <p:cNvSpPr/>
          <p:nvPr/>
        </p:nvSpPr>
        <p:spPr>
          <a:xfrm>
            <a:off x="963625" y="5302200"/>
            <a:ext cx="3534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Pyramid_ROI_align: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1"/>
          <p:cNvSpPr/>
          <p:nvPr/>
        </p:nvSpPr>
        <p:spPr>
          <a:xfrm>
            <a:off x="4898675" y="5322975"/>
            <a:ext cx="2314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(y1, x1, y2, x2)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/>
        </p:nvSpPr>
        <p:spPr>
          <a:xfrm>
            <a:off x="743418" y="424222"/>
            <a:ext cx="114813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1627775" y="3273250"/>
            <a:ext cx="2538900" cy="14637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255*52*52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255*26*26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255*13*13 </a:t>
            </a:r>
            <a:endParaRPr sz="1800"/>
          </a:p>
        </p:txBody>
      </p:sp>
      <p:sp>
        <p:nvSpPr>
          <p:cNvPr id="370" name="Google Shape;370;p42"/>
          <p:cNvSpPr/>
          <p:nvPr/>
        </p:nvSpPr>
        <p:spPr>
          <a:xfrm>
            <a:off x="694075" y="1580725"/>
            <a:ext cx="102480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333333"/>
                </a:solidFill>
              </a:rPr>
              <a:t>Different size feature map 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2"/>
          <p:cNvSpPr/>
          <p:nvPr/>
        </p:nvSpPr>
        <p:spPr>
          <a:xfrm>
            <a:off x="6452675" y="3122575"/>
            <a:ext cx="3388200" cy="19785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256*256*256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256*128*128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256*64*64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256*32*32 </a:t>
            </a:r>
            <a:endParaRPr sz="2400">
              <a:solidFill>
                <a:srgbClr val="333333"/>
              </a:solidFill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1083800" y="2715175"/>
            <a:ext cx="34692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</a:rPr>
              <a:t>feature map in Yolo 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2"/>
          <p:cNvSpPr/>
          <p:nvPr/>
        </p:nvSpPr>
        <p:spPr>
          <a:xfrm>
            <a:off x="5274800" y="2638975"/>
            <a:ext cx="58977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</a:rPr>
              <a:t>feature map in original MaskRCNN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/>
          <p:nvPr/>
        </p:nvSpPr>
        <p:spPr>
          <a:xfrm>
            <a:off x="694075" y="1580725"/>
            <a:ext cx="102480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333333"/>
                </a:solidFill>
              </a:rPr>
              <a:t>Doesn’t match ground truth</a:t>
            </a:r>
            <a:endParaRPr sz="2400">
              <a:solidFill>
                <a:srgbClr val="333333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3"/>
          <p:cNvSpPr txBox="1"/>
          <p:nvPr/>
        </p:nvSpPr>
        <p:spPr>
          <a:xfrm>
            <a:off x="743418" y="424222"/>
            <a:ext cx="114813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3"/>
          <p:cNvSpPr/>
          <p:nvPr/>
        </p:nvSpPr>
        <p:spPr>
          <a:xfrm>
            <a:off x="939350" y="2682250"/>
            <a:ext cx="2433900" cy="12096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Yolo_bbox 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m*7 </a:t>
            </a:r>
            <a:endParaRPr sz="1800"/>
          </a:p>
        </p:txBody>
      </p:sp>
      <p:cxnSp>
        <p:nvCxnSpPr>
          <p:cNvPr id="382" name="Google Shape;382;p43"/>
          <p:cNvCxnSpPr/>
          <p:nvPr/>
        </p:nvCxnSpPr>
        <p:spPr>
          <a:xfrm>
            <a:off x="3571758" y="3279553"/>
            <a:ext cx="488700" cy="15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3" name="Google Shape;383;p43"/>
          <p:cNvSpPr/>
          <p:nvPr/>
        </p:nvSpPr>
        <p:spPr>
          <a:xfrm>
            <a:off x="4139750" y="2682250"/>
            <a:ext cx="2595300" cy="12096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predicted masks</a:t>
            </a:r>
            <a:r>
              <a:rPr lang="en" sz="2400">
                <a:solidFill>
                  <a:srgbClr val="333333"/>
                </a:solidFill>
              </a:rPr>
              <a:t> 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m*28*28 </a:t>
            </a:r>
            <a:endParaRPr sz="1800"/>
          </a:p>
        </p:txBody>
      </p:sp>
      <p:sp>
        <p:nvSpPr>
          <p:cNvPr id="384" name="Google Shape;384;p43"/>
          <p:cNvSpPr/>
          <p:nvPr/>
        </p:nvSpPr>
        <p:spPr>
          <a:xfrm>
            <a:off x="4215950" y="5065450"/>
            <a:ext cx="2076600" cy="1209600"/>
          </a:xfrm>
          <a:prstGeom prst="flowChartAlternateProcess">
            <a:avLst/>
          </a:prstGeom>
          <a:solidFill>
            <a:schemeClr val="accent4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gt_</a:t>
            </a:r>
            <a:r>
              <a:rPr lang="en" sz="2400">
                <a:solidFill>
                  <a:srgbClr val="333333"/>
                </a:solidFill>
              </a:rPr>
              <a:t>masks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n*w*h</a:t>
            </a:r>
            <a:endParaRPr sz="2400">
              <a:solidFill>
                <a:srgbClr val="333333"/>
              </a:solidFill>
            </a:endParaRPr>
          </a:p>
        </p:txBody>
      </p:sp>
      <p:sp>
        <p:nvSpPr>
          <p:cNvPr id="385" name="Google Shape;385;p43"/>
          <p:cNvSpPr/>
          <p:nvPr/>
        </p:nvSpPr>
        <p:spPr>
          <a:xfrm>
            <a:off x="3108175" y="469425"/>
            <a:ext cx="54198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3"/>
          <p:cNvSpPr/>
          <p:nvPr/>
        </p:nvSpPr>
        <p:spPr>
          <a:xfrm>
            <a:off x="7478775" y="3143475"/>
            <a:ext cx="44241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m? n?</a:t>
            </a:r>
            <a:endParaRPr sz="2400">
              <a:solidFill>
                <a:srgbClr val="333333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33333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Select by IoU</a:t>
            </a:r>
            <a:endParaRPr sz="2400">
              <a:solidFill>
                <a:srgbClr val="CC0000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33333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333333"/>
                </a:solidFill>
              </a:rPr>
              <a:t> 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/>
        </p:nvSpPr>
        <p:spPr>
          <a:xfrm>
            <a:off x="3754950" y="1382403"/>
            <a:ext cx="4682100" cy="3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n" sz="5400">
                <a:solidFill>
                  <a:srgbClr val="3F3F3F"/>
                </a:solidFill>
              </a:rPr>
              <a:t>Motivition</a:t>
            </a:r>
            <a:endParaRPr b="1" sz="5400"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n" sz="5400">
                <a:solidFill>
                  <a:srgbClr val="3F3F3F"/>
                </a:solidFill>
              </a:rPr>
              <a:t>&amp;</a:t>
            </a:r>
            <a:endParaRPr b="1" sz="5400"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n" sz="5400">
                <a:solidFill>
                  <a:srgbClr val="3F3F3F"/>
                </a:solidFill>
              </a:rPr>
              <a:t>Background</a:t>
            </a:r>
            <a:endParaRPr b="1" sz="54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/>
        </p:nvSpPr>
        <p:spPr>
          <a:xfrm>
            <a:off x="3754951" y="2382562"/>
            <a:ext cx="4682100" cy="1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n" sz="5400">
                <a:solidFill>
                  <a:srgbClr val="3F3F3F"/>
                </a:solidFill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/>
        </p:nvSpPr>
        <p:spPr>
          <a:xfrm>
            <a:off x="613175" y="443375"/>
            <a:ext cx="266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Motivation</a:t>
            </a:r>
            <a:endParaRPr b="1" sz="3000"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200" y="2573325"/>
            <a:ext cx="6235424" cy="38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275" y="443375"/>
            <a:ext cx="8367351" cy="20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481075" y="2422075"/>
            <a:ext cx="38112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62.3 </a:t>
            </a:r>
            <a:r>
              <a:rPr lang="en" sz="2400"/>
              <a:t>AP</a:t>
            </a:r>
            <a:r>
              <a:rPr lang="en" sz="1200"/>
              <a:t>bb</a:t>
            </a:r>
            <a:r>
              <a:rPr lang="en" sz="2400"/>
              <a:t> with ~5 FPS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55.3 AP</a:t>
            </a:r>
            <a:r>
              <a:rPr lang="en" sz="1000"/>
              <a:t>bb</a:t>
            </a:r>
            <a:r>
              <a:rPr lang="en" sz="2400"/>
              <a:t> with 30+ FPS</a:t>
            </a:r>
            <a:endParaRPr sz="240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325" y="2960548"/>
            <a:ext cx="1734275" cy="173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481075" y="5535075"/>
            <a:ext cx="5253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Lower</a:t>
            </a:r>
            <a:r>
              <a:rPr lang="en" sz="2400">
                <a:solidFill>
                  <a:schemeClr val="dk1"/>
                </a:solidFill>
              </a:rPr>
              <a:t> mAP but with higher FPS?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569125" y="474275"/>
            <a:ext cx="26748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Our Goal</a:t>
            </a:r>
            <a:endParaRPr b="1" sz="320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725" y="389375"/>
            <a:ext cx="8643274" cy="624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669775" y="1953863"/>
            <a:ext cx="27924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</a:t>
            </a:r>
            <a:r>
              <a:rPr lang="en" sz="2400"/>
              <a:t>cceptable mAP with high FPS</a:t>
            </a:r>
            <a:endParaRPr sz="2400"/>
          </a:p>
        </p:txBody>
      </p:sp>
      <p:sp>
        <p:nvSpPr>
          <p:cNvPr id="192" name="Google Shape;192;p28"/>
          <p:cNvSpPr txBox="1"/>
          <p:nvPr/>
        </p:nvSpPr>
        <p:spPr>
          <a:xfrm>
            <a:off x="569125" y="4980600"/>
            <a:ext cx="22641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One-stage：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Yolo </a:t>
            </a:r>
            <a:r>
              <a:rPr lang="en" sz="1800">
                <a:solidFill>
                  <a:schemeClr val="dk1"/>
                </a:solidFill>
              </a:rPr>
              <a:t>→ Yolov3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→→</a:t>
            </a:r>
            <a:r>
              <a:rPr b="1" lang="en" sz="1800">
                <a:solidFill>
                  <a:schemeClr val="dk1"/>
                </a:solidFill>
              </a:rPr>
              <a:t>Yolo-Mask?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569125" y="3367750"/>
            <a:ext cx="38301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Two</a:t>
            </a:r>
            <a:r>
              <a:rPr lang="en" sz="1800">
                <a:solidFill>
                  <a:schemeClr val="dk1"/>
                </a:solidFill>
              </a:rPr>
              <a:t>-stage：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R-CNN → Fast/er R-CNN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→→Mask R-CNN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/>
        </p:nvSpPr>
        <p:spPr>
          <a:xfrm>
            <a:off x="743418" y="424222"/>
            <a:ext cx="11481277" cy="11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642" y="1461918"/>
            <a:ext cx="10237692" cy="29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832642" y="1092622"/>
            <a:ext cx="267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 R-CNN’s structure</a:t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743425" y="4990200"/>
            <a:ext cx="77637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>
                <a:solidFill>
                  <a:schemeClr val="dk1"/>
                </a:solidFill>
              </a:rPr>
              <a:t>Improved Convolution Network-----ResNeXt &amp; FPN</a:t>
            </a:r>
            <a:endParaRPr sz="18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Using RoIAlign layer to get better RoI</a:t>
            </a:r>
            <a:endParaRPr sz="1800">
              <a:solidFill>
                <a:schemeClr val="dk1"/>
              </a:solidFill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chemeClr val="dk1"/>
                </a:solidFill>
              </a:rPr>
              <a:t>Added the mask prediction branch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8507125" y="5263800"/>
            <a:ext cx="36696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Good Feature Map is the F</a:t>
            </a:r>
            <a:r>
              <a:rPr lang="en" sz="2400"/>
              <a:t>oundation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/>
        </p:nvSpPr>
        <p:spPr>
          <a:xfrm>
            <a:off x="743418" y="424222"/>
            <a:ext cx="11481277" cy="11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850" y="1103700"/>
            <a:ext cx="6959900" cy="5444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-images-1.medium.com/max/1800/1*aMRoAN7CtD1gdzTaZIT5gA.png" id="211" name="Google Shape;21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5744" y="3880706"/>
            <a:ext cx="47625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8747700" y="2384425"/>
            <a:ext cx="2191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Darknet 59</a:t>
            </a:r>
            <a:endParaRPr b="1" sz="2400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3575" y="424231"/>
            <a:ext cx="1925606" cy="190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/>
        </p:nvSpPr>
        <p:spPr>
          <a:xfrm>
            <a:off x="710693" y="397247"/>
            <a:ext cx="114813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1488031" y="1593217"/>
            <a:ext cx="24996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1488031" y="2137907"/>
            <a:ext cx="45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YOLOv3: An Incremental Improvement</a:t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6492846" y="1589096"/>
            <a:ext cx="3603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Instance Segmentation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6492846" y="2133786"/>
            <a:ext cx="431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 R-CNN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9341" y="2779584"/>
            <a:ext cx="4630125" cy="248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594" y="2779584"/>
            <a:ext cx="4425450" cy="2489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/>
        </p:nvSpPr>
        <p:spPr>
          <a:xfrm>
            <a:off x="3022800" y="2200275"/>
            <a:ext cx="61464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n" sz="5400">
                <a:solidFill>
                  <a:srgbClr val="3F3F3F"/>
                </a:solidFill>
              </a:rPr>
              <a:t>Network Design</a:t>
            </a:r>
            <a:endParaRPr b="1" sz="54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8689074" y="2997272"/>
            <a:ext cx="1793100" cy="949200"/>
          </a:xfrm>
          <a:prstGeom prst="flowChartAlternateProcess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bboxs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31F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feature maps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743419" y="424223"/>
            <a:ext cx="3243366" cy="578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How this work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 b="0" l="258" r="258" t="0"/>
          <a:stretch/>
        </p:blipFill>
        <p:spPr>
          <a:xfrm>
            <a:off x="205718" y="1747247"/>
            <a:ext cx="8073895" cy="45044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3"/>
          <p:cNvCxnSpPr/>
          <p:nvPr/>
        </p:nvCxnSpPr>
        <p:spPr>
          <a:xfrm>
            <a:off x="8070460" y="3501427"/>
            <a:ext cx="6045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1" name="Google Shape;241;p33"/>
          <p:cNvSpPr/>
          <p:nvPr/>
        </p:nvSpPr>
        <p:spPr>
          <a:xfrm>
            <a:off x="7002403" y="1940625"/>
            <a:ext cx="762600" cy="3340800"/>
          </a:xfrm>
          <a:prstGeom prst="flowChartAlternateProcess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4709598" y="2111313"/>
            <a:ext cx="543900" cy="2523900"/>
          </a:xfrm>
          <a:prstGeom prst="flowChartAlternateProcess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2875988" y="2355379"/>
            <a:ext cx="378000" cy="1584900"/>
          </a:xfrm>
          <a:prstGeom prst="flowChartAlternateProcess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3"/>
          <p:cNvSpPr/>
          <p:nvPr/>
        </p:nvSpPr>
        <p:spPr>
          <a:xfrm rot="5400000">
            <a:off x="5020850" y="-459761"/>
            <a:ext cx="346800" cy="4270800"/>
          </a:xfrm>
          <a:prstGeom prst="leftBracket">
            <a:avLst>
              <a:gd fmla="val 8333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2726225" y="4546825"/>
            <a:ext cx="7626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13x13</a:t>
            </a:r>
            <a:endParaRPr/>
          </a:p>
        </p:txBody>
      </p:sp>
      <p:sp>
        <p:nvSpPr>
          <p:cNvPr id="246" name="Google Shape;246;p33"/>
          <p:cNvSpPr txBox="1"/>
          <p:nvPr/>
        </p:nvSpPr>
        <p:spPr>
          <a:xfrm>
            <a:off x="4669475" y="5433575"/>
            <a:ext cx="8301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26x26</a:t>
            </a:r>
            <a:endParaRPr/>
          </a:p>
        </p:txBody>
      </p:sp>
      <p:sp>
        <p:nvSpPr>
          <p:cNvPr id="247" name="Google Shape;247;p33"/>
          <p:cNvSpPr txBox="1"/>
          <p:nvPr/>
        </p:nvSpPr>
        <p:spPr>
          <a:xfrm>
            <a:off x="7002400" y="6251725"/>
            <a:ext cx="1071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52x52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